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18" r:id="rId27"/>
    <p:sldId id="280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55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BBB3C-5E1C-6340-BA23-BFE06AE2B6E3}" type="datetimeFigureOut">
              <a:rPr lang="en-US" smtClean="0"/>
              <a:t>4/15/22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23AF5-1CFB-1148-9144-283B7932C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04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1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6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1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0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3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4/15/22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84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4/15/22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8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4/15/22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69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4/15/22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92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4/15/22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6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F8F8-38CD-5947-8760-947DFE5980EA}" type="datetimeFigureOut">
              <a:rPr lang="en-US" smtClean="0"/>
              <a:t>4/15/22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BF8F8-38CD-5947-8760-947DFE5980EA}" type="datetimeFigureOut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301C1-7F79-5B42-B737-C0807452A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3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87B549C-A451-493C-933C-003ADF0C2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" y="1924208"/>
            <a:ext cx="12153900" cy="23876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bril Display Regular " charset="0"/>
                <a:ea typeface="Abril Display Regular " charset="0"/>
                <a:cs typeface="Abril Display Regular " charset="0"/>
              </a:rPr>
              <a:t>LEVEL 3 </a:t>
            </a:r>
            <a:r>
              <a:rPr lang="mr-IN" sz="4000" b="1" dirty="0"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4000" b="1" dirty="0">
                <a:latin typeface="Abril Display Regular " charset="0"/>
                <a:ea typeface="Abril Display Regular " charset="0"/>
                <a:cs typeface="Abril Display Regular " charset="0"/>
              </a:rPr>
              <a:t> LESSON 6</a:t>
            </a:r>
            <a:br>
              <a:rPr lang="en-US" sz="4000" b="1" dirty="0">
                <a:latin typeface="Abril Display Regular " charset="0"/>
                <a:ea typeface="Abril Display Regular " charset="0"/>
                <a:cs typeface="Abril Display Regular " charset="0"/>
              </a:rPr>
            </a:br>
            <a:r>
              <a:rPr lang="en-US" sz="4000" i="1" dirty="0">
                <a:latin typeface="Abril Display Regular " charset="0"/>
                <a:ea typeface="Abril Display Regular " charset="0"/>
                <a:cs typeface="Abril Display Regular " charset="0"/>
              </a:rPr>
              <a:t>MEASURING FAN AND MOTOR VIBRATIONS</a:t>
            </a:r>
            <a:br>
              <a:rPr lang="en-US" sz="4000" i="1" dirty="0">
                <a:latin typeface="Abril Display Regular " charset="0"/>
                <a:ea typeface="Abril Display Regular " charset="0"/>
                <a:cs typeface="Abril Display Regular " charset="0"/>
              </a:rPr>
            </a:br>
            <a:endParaRPr lang="en-US" sz="40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32" y="68033"/>
            <a:ext cx="5207179" cy="2464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F9A6B7-4030-4262-AEA5-323977C945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" b="22039"/>
          <a:stretch/>
        </p:blipFill>
        <p:spPr>
          <a:xfrm>
            <a:off x="3083858" y="2646141"/>
            <a:ext cx="6117366" cy="4379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3305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PORTABLE MOUNTING METHODS </a:t>
            </a:r>
            <a:r>
              <a:rPr lang="mr-IN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</a:t>
            </a:r>
            <a:b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</a:br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CURVED SURFACE MAGNET</a:t>
            </a:r>
            <a:endParaRPr lang="en-US" sz="42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2779" y="2116597"/>
            <a:ext cx="4882030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Mounting sensors with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a curved surface magnet is convenient for, and fits well on, rounded surfaces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 Frequency response </a:t>
            </a:r>
            <a:r>
              <a:rPr lang="mr-IN" sz="2200" dirty="0">
                <a:latin typeface="Aktiv Grotesk" charset="0"/>
                <a:ea typeface="Aktiv Grotesk" charset="0"/>
                <a:cs typeface="Aktiv Grotesk" charset="0"/>
              </a:rPr>
              <a:t>–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2,000 Hz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 Offers repeatability based on user mounting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10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74575"/>
            <a:ext cx="3302000" cy="3695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4615DC-E9BE-3175-1F86-D99E56ED8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200" y="2017188"/>
            <a:ext cx="2850322" cy="285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3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PORTABLE MOUNTING METHODS </a:t>
            </a:r>
            <a:r>
              <a:rPr lang="mr-IN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</a:t>
            </a:r>
            <a:b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</a:br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QUICK DISCONNECTS</a:t>
            </a:r>
            <a:endParaRPr lang="en-US" sz="42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885" y="2216006"/>
            <a:ext cx="4882030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Mounting sensors with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quick disconnects is convenient for mounting on a permanent target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 Frequency response </a:t>
            </a:r>
            <a:r>
              <a:rPr lang="mr-IN" sz="2200" dirty="0">
                <a:latin typeface="Aktiv Grotesk" charset="0"/>
                <a:ea typeface="Aktiv Grotesk" charset="0"/>
                <a:cs typeface="Aktiv Grotesk" charset="0"/>
              </a:rPr>
              <a:t>–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6,500 Hz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 Offers excellent repeatability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11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70" y="1579345"/>
            <a:ext cx="3327400" cy="3657600"/>
          </a:xfrm>
          <a:prstGeom prst="rect">
            <a:avLst/>
          </a:prstGeom>
        </p:spPr>
      </p:pic>
      <p:pic>
        <p:nvPicPr>
          <p:cNvPr id="3" name="Picture 2" descr="A picture containing electronics, projector, dark&#10;&#10;Description automatically generated">
            <a:extLst>
              <a:ext uri="{FF2B5EF4-FFF2-40B4-BE49-F238E27FC236}">
                <a16:creationId xmlns:a16="http://schemas.microsoft.com/office/drawing/2014/main" id="{940252BC-2322-F007-8D5B-B0CDA8459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307" y="1550172"/>
            <a:ext cx="4514588" cy="2257294"/>
          </a:xfrm>
          <a:prstGeom prst="rect">
            <a:avLst/>
          </a:prstGeom>
        </p:spPr>
      </p:pic>
      <p:pic>
        <p:nvPicPr>
          <p:cNvPr id="15" name="Picture 14" descr="A white cub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C81950A-AF04-D529-4B50-FBB020969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596" y="3341796"/>
            <a:ext cx="4222514" cy="211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47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PORTABLE MOUNTING METHODS </a:t>
            </a:r>
            <a:r>
              <a:rPr lang="mr-IN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</a:t>
            </a:r>
            <a:b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</a:br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FLAT SURFACE MAGNET AND TARGET</a:t>
            </a:r>
            <a:endParaRPr lang="en-US" sz="42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626" y="2323582"/>
            <a:ext cx="4882030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Mounting sensors with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a flat surface magnet and target is convenient for mounting on a permanent target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 Frequency response </a:t>
            </a:r>
            <a:r>
              <a:rPr lang="mr-IN" sz="2200" dirty="0">
                <a:latin typeface="Aktiv Grotesk" charset="0"/>
                <a:ea typeface="Aktiv Grotesk" charset="0"/>
                <a:cs typeface="Aktiv Grotesk" charset="0"/>
              </a:rPr>
              <a:t>–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10,000 Hz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 Offers excellent repeatability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12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3" y="1807362"/>
            <a:ext cx="3314700" cy="3657600"/>
          </a:xfrm>
          <a:prstGeom prst="rect">
            <a:avLst/>
          </a:prstGeom>
        </p:spPr>
      </p:pic>
      <p:pic>
        <p:nvPicPr>
          <p:cNvPr id="12" name="Picture 11" descr="A picture containing gear&#10;&#10;Description automatically generated">
            <a:extLst>
              <a:ext uri="{FF2B5EF4-FFF2-40B4-BE49-F238E27FC236}">
                <a16:creationId xmlns:a16="http://schemas.microsoft.com/office/drawing/2014/main" id="{B29E8429-FC62-EA3D-D6E3-4A66F672D0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60" t="36087" r="32077" b="35797"/>
          <a:stretch/>
        </p:blipFill>
        <p:spPr>
          <a:xfrm>
            <a:off x="4579131" y="2751623"/>
            <a:ext cx="1703916" cy="135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1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PERMANENT MOUNTING METHODS</a:t>
            </a:r>
            <a:endParaRPr lang="en-US" sz="42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13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6597"/>
            <a:ext cx="10699376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There are two common mounting methods used with permanent vibration measurements: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Adhesive surface mounting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Stud mounting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Both of these methods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require surface preparation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prior to mounting the sensor.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25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PERMANENT MOUNTING METHODS </a:t>
            </a:r>
            <a:r>
              <a:rPr lang="mr-IN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b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</a:br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ADHESIVE SURFACE MOUNTING</a:t>
            </a:r>
            <a:endParaRPr lang="en-US" sz="42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14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583" y="2596196"/>
            <a:ext cx="3762076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Adhesive surface mounting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requires a clean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,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dry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,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flat surface 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before cementing the mounting pad to the machine.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5" name="Picture 4" descr="A roll of toilet paper&#10;&#10;Description automatically generated with medium confidence">
            <a:extLst>
              <a:ext uri="{FF2B5EF4-FFF2-40B4-BE49-F238E27FC236}">
                <a16:creationId xmlns:a16="http://schemas.microsoft.com/office/drawing/2014/main" id="{9D433E0A-C90D-6728-BC42-D07A65170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15265"/>
            <a:ext cx="5023634" cy="204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1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PERMANENT MOUNTING METHODS </a:t>
            </a:r>
            <a:r>
              <a:rPr lang="mr-IN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b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</a:br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STUD MOUNTING</a:t>
            </a:r>
            <a:endParaRPr lang="en-US" sz="42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15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2858" y="2952076"/>
            <a:ext cx="5199529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Stud mounting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requires a spot face with a drilled and tapped hole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7" y="1464802"/>
            <a:ext cx="5507736" cy="4181856"/>
          </a:xfrm>
          <a:prstGeom prst="rect">
            <a:avLst/>
          </a:prstGeom>
        </p:spPr>
      </p:pic>
      <p:pic>
        <p:nvPicPr>
          <p:cNvPr id="3" name="Picture 2" descr="A picture containing toiletry, lighter, bottle&#10;&#10;Description automatically generated">
            <a:extLst>
              <a:ext uri="{FF2B5EF4-FFF2-40B4-BE49-F238E27FC236}">
                <a16:creationId xmlns:a16="http://schemas.microsoft.com/office/drawing/2014/main" id="{70707DE0-9ABC-3F08-28ED-DFB4875B4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36" y="1402209"/>
            <a:ext cx="4799097" cy="239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2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PERMANENT MOUNTING METHODS </a:t>
            </a:r>
            <a:r>
              <a:rPr lang="mr-IN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b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</a:br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SPOT FACING</a:t>
            </a:r>
            <a:endParaRPr lang="en-US" sz="42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16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883" y="2116597"/>
            <a:ext cx="4221070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Since both methods require a flat prepared surface for mounting, spot facing is the easiest way to accomplish this.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A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spot facing tool can provide the flat surface and drill the hole 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in one operation.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F8FFD-E11F-0D21-1B89-BD803A5FA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705" y="1435687"/>
            <a:ext cx="8166653" cy="419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1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PERMANENT MOUNTING METHODS </a:t>
            </a:r>
            <a:r>
              <a:rPr lang="mr-IN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b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</a:br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FREQUENCY RESPONSE</a:t>
            </a:r>
            <a:endParaRPr lang="en-US" sz="42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17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682" y="2337029"/>
            <a:ext cx="6987744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If the correct care is taken during permanent mounting, a frequency response of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15,000 Hz 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should be achievable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using an adhesive mount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The maximum frequency response 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of the accelerometer should be achievable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using a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stud mount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88" y="1982757"/>
            <a:ext cx="3073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31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PORTABLE CABLES AND CONNECTORS</a:t>
            </a:r>
            <a:endParaRPr lang="en-US" sz="42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18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7155"/>
            <a:ext cx="4406153" cy="5492877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Portable data collection requires a flexible cable and a connector with good strain relief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It needs to be easy to use, but also very rugged for repetitive bending and stretching.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2200" dirty="0">
                <a:latin typeface="Aktiv Grotesk" charset="0"/>
                <a:ea typeface="Aktiv Grotesk" charset="0"/>
                <a:cs typeface="Aktiv Grotesk" charset="0"/>
              </a:rPr>
            </a:b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The twisted shielded wiring pairs minimize noise.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475" y="1958438"/>
            <a:ext cx="6780962" cy="29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39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PORTABLE CABLES AND CONNECTORS</a:t>
            </a:r>
            <a:endParaRPr lang="en-US" sz="42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19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797" y="2987007"/>
            <a:ext cx="5729997" cy="5492877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The sensor connector on the cable should be soldered, have a good strain relief, and fit comfortably in your hand.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4373"/>
            <a:ext cx="3599330" cy="3599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7" t="34085" b="28453"/>
          <a:stretch/>
        </p:blipFill>
        <p:spPr>
          <a:xfrm>
            <a:off x="1275920" y="3693707"/>
            <a:ext cx="3690528" cy="164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52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INTRODUCTION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2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078"/>
            <a:ext cx="10515600" cy="4635945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Welcome to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Level 3, Lesson 6 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of CTC’s free online vibration analysis training. We’re glad you have taken the time to view this self-paced lesson. We hope you enjoy the training and will continue to build your vibration analysis knowledge as you progress through Level 3.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i="1" dirty="0">
                <a:latin typeface="Aktiv Grotesk" charset="0"/>
                <a:ea typeface="Aktiv Grotesk" charset="0"/>
                <a:cs typeface="Aktiv Grotesk" charset="0"/>
              </a:rPr>
              <a:t>’Measuring Fan and Motor Vibration’ </a:t>
            </a:r>
            <a:r>
              <a:rPr lang="en-US" sz="1600" i="1" dirty="0">
                <a:latin typeface="Aktiv Grotesk" charset="0"/>
                <a:ea typeface="Aktiv Grotesk" charset="0"/>
                <a:cs typeface="Aktiv Grotesk" charset="0"/>
              </a:rPr>
              <a:t>is created and presented by CTC for complimentary educational use only. This training presentation may not be edited or used for any other purposes without express written consent from CTC.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i="1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600" i="1" dirty="0">
              <a:latin typeface="Aktiv Grotesk" charset="0"/>
              <a:ea typeface="Aktiv Grotesk" charset="0"/>
              <a:cs typeface="Aktiv Grotes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93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13538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PERMANENT CABLES AND CONNECTORS</a:t>
            </a:r>
            <a:endParaRPr lang="en-US" sz="42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20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7155"/>
            <a:ext cx="6647865" cy="5492877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Permanent data collection utilizes a very rugged cable and connector 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that is intended to stay in place for the life of the machine.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Cables should have heavy duty jackets 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to protect them from abrasion and the surrounding environment.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Many applications </a:t>
            </a:r>
            <a:r>
              <a:rPr lang="en-US" sz="2200">
                <a:latin typeface="Aktiv Grotesk" charset="0"/>
                <a:ea typeface="Aktiv Grotesk" charset="0"/>
                <a:cs typeface="Aktiv Grotesk" charset="0"/>
              </a:rPr>
              <a:t>utilize </a:t>
            </a:r>
            <a:r>
              <a:rPr lang="en-US" sz="2200" b="1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FEP jackets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, and for severe environments,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stainless steel armor jackets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can be used.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3"/>
          <a:stretch/>
        </p:blipFill>
        <p:spPr>
          <a:xfrm>
            <a:off x="7458824" y="607993"/>
            <a:ext cx="3074475" cy="3982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024" y="2046834"/>
            <a:ext cx="3047233" cy="3047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2" b="31054"/>
          <a:stretch/>
        </p:blipFill>
        <p:spPr>
          <a:xfrm>
            <a:off x="8870827" y="3973264"/>
            <a:ext cx="2896389" cy="12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3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13538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PERMANENT CABLES AND CONNECTORS</a:t>
            </a:r>
            <a:endParaRPr lang="en-US" sz="42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21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82" y="1612746"/>
            <a:ext cx="7660341" cy="5492877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Connectors for permanent data collection should also be chosen based on the application and environment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Temperature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and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Ingress Protection 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(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IP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) against liquids and dust should always be considered.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2200" dirty="0">
                <a:latin typeface="Aktiv Grotesk" charset="0"/>
                <a:ea typeface="Aktiv Grotesk" charset="0"/>
                <a:cs typeface="Aktiv Grotesk" charset="0"/>
              </a:rPr>
            </a:b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Chemical contact 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should also be reviewed and planned for when choosing a connector or cable.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Choose the cable and connector that fits your application 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to avoid a weak link in the vibration measurement and data collection.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4" b="27599"/>
          <a:stretch/>
        </p:blipFill>
        <p:spPr>
          <a:xfrm>
            <a:off x="1002497" y="1687155"/>
            <a:ext cx="2286000" cy="1021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26904" b="28391"/>
          <a:stretch/>
        </p:blipFill>
        <p:spPr>
          <a:xfrm>
            <a:off x="1007882" y="2843683"/>
            <a:ext cx="2187764" cy="1151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5" b="29412"/>
          <a:stretch/>
        </p:blipFill>
        <p:spPr>
          <a:xfrm>
            <a:off x="1002497" y="4130221"/>
            <a:ext cx="2377807" cy="99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55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13538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CABLE TERMINATION</a:t>
            </a:r>
            <a:endParaRPr lang="en-US" sz="42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22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231" y="2141991"/>
            <a:ext cx="5119293" cy="5492877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The opposite end of the sensor cable needs to be organized and connected to portable or permanent vibration data collection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Wiring should be well laid out and labeled with identification tags.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3" name="Picture 2" descr="A picture containing electronics, microwave&#10;&#10;Description automatically generated">
            <a:extLst>
              <a:ext uri="{FF2B5EF4-FFF2-40B4-BE49-F238E27FC236}">
                <a16:creationId xmlns:a16="http://schemas.microsoft.com/office/drawing/2014/main" id="{AAA27F27-10A5-01DF-D790-E0A9F86FD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768" y="1049149"/>
            <a:ext cx="3999929" cy="399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9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13538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CABLE TERMINATION </a:t>
            </a:r>
            <a:r>
              <a:rPr lang="mr-IN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b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</a:br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PORTABLE DATA COLLECTION</a:t>
            </a:r>
            <a:endParaRPr lang="en-US" sz="42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23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2976" y="2061309"/>
            <a:ext cx="6406112" cy="5492877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Simple portable data collection with an individual sensor and portable mount usually takes care of itself by directly mounting to the data collector.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Using a portable data collector to measure permanently mounted sensors requires organization and termination of the sensor cables. A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switch box 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is a convenient method.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5" name="Picture 4" descr="A picture containing electronics, microwave, opened&#10;&#10;Description automatically generated">
            <a:extLst>
              <a:ext uri="{FF2B5EF4-FFF2-40B4-BE49-F238E27FC236}">
                <a16:creationId xmlns:a16="http://schemas.microsoft.com/office/drawing/2014/main" id="{2BDF913B-DACA-67C3-442A-18EE6EC23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85" y="1764151"/>
            <a:ext cx="3795717" cy="379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4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13538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CABLE TERMINATION </a:t>
            </a:r>
            <a:r>
              <a:rPr lang="mr-IN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b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</a:br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PERMANENT DATA COLLECTION</a:t>
            </a:r>
            <a:endParaRPr lang="en-US" sz="42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24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32" y="2585744"/>
            <a:ext cx="5869609" cy="5492877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Permanent monitoring also requires organization and termination of the sensor cables. These can be organized as individual cables or combined in a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cable reduction box 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with a large multi-conductor cable.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05224A1-AE18-0840-70B1-E4AD1E0F7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937" y="1687155"/>
            <a:ext cx="3819939" cy="381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90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592"/>
            <a:ext cx="113538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PLAIN BEARINGS</a:t>
            </a:r>
            <a:endParaRPr lang="en-US" sz="42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25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364" y="1465730"/>
            <a:ext cx="6064624" cy="573402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ktiv Grotesk" charset="0"/>
                <a:ea typeface="Aktiv Grotesk" charset="0"/>
                <a:cs typeface="Aktiv Grotesk" charset="0"/>
              </a:rPr>
              <a:t>Some fans and motors are equipped with plain bearings. Plain bearings are </a:t>
            </a:r>
            <a:r>
              <a:rPr lang="en-US" sz="18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often referred to as</a:t>
            </a:r>
            <a:r>
              <a:rPr lang="en-US" sz="1800" dirty="0">
                <a:latin typeface="Aktiv Grotesk" charset="0"/>
                <a:ea typeface="Aktiv Grotesk" charset="0"/>
                <a:cs typeface="Aktiv Grotesk" charset="0"/>
              </a:rPr>
              <a:t> ”</a:t>
            </a:r>
            <a:r>
              <a:rPr lang="en-US" sz="18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sleeve bearings</a:t>
            </a:r>
            <a:r>
              <a:rPr lang="en-US" sz="1800" dirty="0">
                <a:latin typeface="Aktiv Grotesk" charset="0"/>
                <a:ea typeface="Aktiv Grotesk" charset="0"/>
                <a:cs typeface="Aktiv Grotesk" charset="0"/>
              </a:rPr>
              <a:t>” or “</a:t>
            </a:r>
            <a:r>
              <a:rPr lang="en-US" sz="18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journal bearings</a:t>
            </a:r>
            <a:r>
              <a:rPr lang="en-US" sz="1800" dirty="0">
                <a:latin typeface="Aktiv Grotesk" charset="0"/>
                <a:ea typeface="Aktiv Grotesk" charset="0"/>
                <a:cs typeface="Aktiv Grotesk" charset="0"/>
              </a:rPr>
              <a:t>.”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There are no rolling elements in a plain bearing</a:t>
            </a:r>
            <a:r>
              <a:rPr lang="en-US" sz="1800" dirty="0">
                <a:latin typeface="Aktiv Grotesk" charset="0"/>
                <a:ea typeface="Aktiv Grotesk" charset="0"/>
                <a:cs typeface="Aktiv Grotesk" charset="0"/>
              </a:rPr>
              <a:t>, and typically the shaft is supported by a film or wedge of foil.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ktiv Grotesk" charset="0"/>
                <a:ea typeface="Aktiv Grotesk" charset="0"/>
                <a:cs typeface="Aktiv Grotesk" charset="0"/>
              </a:rPr>
              <a:t>In most cases, </a:t>
            </a:r>
            <a:r>
              <a:rPr lang="en-US" sz="18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the primary measurement is the movement of the shaft inside the journal or sleeve</a:t>
            </a:r>
            <a:r>
              <a:rPr lang="en-US" sz="1800" dirty="0">
                <a:latin typeface="Aktiv Grotesk" charset="0"/>
                <a:ea typeface="Aktiv Grotesk" charset="0"/>
                <a:cs typeface="Aktiv Grotesk" charset="0"/>
              </a:rPr>
              <a:t>.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ktiv Grotesk" charset="0"/>
                <a:ea typeface="Aktiv Grotesk" charset="0"/>
                <a:cs typeface="Aktiv Grotesk" charset="0"/>
              </a:rPr>
              <a:t>This type of </a:t>
            </a:r>
            <a:r>
              <a:rPr lang="en-US" sz="18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measurement should be made with a displacement sensor </a:t>
            </a:r>
            <a:r>
              <a:rPr lang="en-US" sz="1800" dirty="0">
                <a:latin typeface="Aktiv Grotesk" charset="0"/>
                <a:ea typeface="Aktiv Grotesk" charset="0"/>
                <a:cs typeface="Aktiv Grotesk" charset="0"/>
              </a:rPr>
              <a:t>(eddy current probe). These non-contact sensors provide valuable information on the shaft vibration, and the gap between the shaft and journal or sleeve.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r="2195"/>
          <a:stretch/>
        </p:blipFill>
        <p:spPr>
          <a:xfrm>
            <a:off x="501471" y="1695306"/>
            <a:ext cx="5038165" cy="404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8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0847294" cy="1325563"/>
          </a:xfr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CONCLUSION</a:t>
            </a:r>
            <a:endParaRPr lang="en-US" sz="34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4470"/>
            <a:ext cx="11089341" cy="4488976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Vibration monitoring on fans and motors can be very beneficial</a:t>
            </a: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. It doesn’t matter if it is route based portable measurements or permanent monitoring </a:t>
            </a:r>
            <a:r>
              <a:rPr lang="mr-IN" sz="2000" dirty="0">
                <a:latin typeface="Aktiv Grotesk" charset="0"/>
                <a:ea typeface="Aktiv Grotesk" charset="0"/>
                <a:cs typeface="Aktiv Grotesk" charset="0"/>
              </a:rPr>
              <a:t>–</a:t>
            </a: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 both methods can achieve success in providing better reliability and improved performance for any predictive maintenance program.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Mechanical and electrical defects can be identified through vibration analysis. Choosing the </a:t>
            </a:r>
            <a:r>
              <a:rPr lang="en-US" sz="20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correct sensor</a:t>
            </a: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, </a:t>
            </a:r>
            <a:r>
              <a:rPr lang="en-US" sz="20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mounting method</a:t>
            </a: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, </a:t>
            </a:r>
            <a:r>
              <a:rPr lang="en-US" sz="20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cable</a:t>
            </a: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, </a:t>
            </a:r>
            <a:r>
              <a:rPr lang="en-US" sz="20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and connector </a:t>
            </a: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will provide quality data. Organizing the sensor wiring in a </a:t>
            </a:r>
            <a:r>
              <a:rPr lang="en-US" sz="20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switch box </a:t>
            </a: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or </a:t>
            </a:r>
            <a:r>
              <a:rPr lang="en-US" sz="20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cable reduction box </a:t>
            </a: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reduces measurement errors.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Operator safety should never be compromised. Permanent sensors and cables keep fingers and hands out of where they shouldn’t be!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2000" dirty="0">
                <a:latin typeface="Aktiv Grotesk" charset="0"/>
                <a:ea typeface="Aktiv Grotesk" charset="0"/>
                <a:cs typeface="Aktiv Grotesk" charset="0"/>
              </a:rPr>
            </a:br>
            <a:r>
              <a:rPr lang="en-US" sz="20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Work safe, collect quality data, and enjoy the benefits of portable or permanent vibration measurement </a:t>
            </a: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of your machines!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122310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26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408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11633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SUMMARY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078"/>
            <a:ext cx="10515600" cy="4635945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Thank you for taking the time to review this training lesson.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CTC prides itself on the industry’s best customer service and technical support.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CTC is proud to employ Vibration Institute Certified Analysts as part of our commitment to providing the industry’s best service and support.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For more technical information, additional white papers, and training materials, we invite you to visit our website at </a:t>
            </a:r>
            <a:r>
              <a:rPr lang="en-US" sz="2200" b="1" dirty="0" err="1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www.ctconline.com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4"/>
            <a:ext cx="12192000" cy="9784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27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74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11633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SUMMARY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 txBox="1">
            <a:spLocks/>
          </p:cNvSpPr>
          <p:nvPr/>
        </p:nvSpPr>
        <p:spPr>
          <a:xfrm>
            <a:off x="838200" y="1171986"/>
            <a:ext cx="11353800" cy="4904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CTC offers a full range of vibration analysis hardware and process and protection instruments for industrial use. Our customers choose us time and time again based on: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Aktiv Grotesk" charset="0"/>
                <a:ea typeface="Aktiv Grotesk" charset="0"/>
                <a:cs typeface="Aktiv Grotesk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Superior durability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Aktiv Grotesk" charset="0"/>
                <a:ea typeface="Aktiv Grotesk" charset="0"/>
                <a:cs typeface="Aktiv Grotesk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Accuracy and performance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Aktiv Grotesk" charset="0"/>
                <a:ea typeface="Aktiv Grotesk" charset="0"/>
                <a:cs typeface="Aktiv Grotesk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Quick service (shipping most orders in 3 days)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dirty="0">
                <a:latin typeface="Aktiv Grotesk" charset="0"/>
                <a:ea typeface="Aktiv Grotesk" charset="0"/>
                <a:cs typeface="Aktiv Grotesk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Knowledgeable support staff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400" b="1" dirty="0">
                <a:latin typeface="Aktiv Grotesk" charset="0"/>
                <a:ea typeface="Aktiv Grotesk" charset="0"/>
                <a:cs typeface="Aktiv Grotesk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 Industry’s only UNCONDITIONAL LIFETIME WARRANTY</a:t>
            </a:r>
            <a:br>
              <a:rPr lang="en-US" sz="24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</a:br>
            <a:r>
              <a:rPr lang="en-US" sz="24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   on all CTC Line products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400" b="1" dirty="0">
              <a:solidFill>
                <a:srgbClr val="C00000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400" b="1" dirty="0">
              <a:solidFill>
                <a:srgbClr val="C00000"/>
              </a:solidFill>
              <a:latin typeface="Aktiv Grotesk" charset="0"/>
              <a:ea typeface="Aktiv Grotesk" charset="0"/>
              <a:cs typeface="Aktiv Grotesk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4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CONTACT US AT SALES@CTCONLINE.COM  |  WWW.CTCONLINE.COM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81192"/>
            <a:ext cx="12192000" cy="9784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28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939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OBJECTIVES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078"/>
            <a:ext cx="10515600" cy="4635945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Upon completing the following lesson, you will understand the fundamentals of using vibration monitoring to analyze faults and prevent machine failure of fans and motors in industrial environments.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3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5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UNDERSTANDING FANS AND MOTORS</a:t>
            </a:r>
            <a:endParaRPr lang="en-US" sz="4200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4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 txBox="1">
            <a:spLocks/>
          </p:cNvSpPr>
          <p:nvPr/>
        </p:nvSpPr>
        <p:spPr>
          <a:xfrm>
            <a:off x="7311556" y="1448958"/>
            <a:ext cx="4402941" cy="4635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Quite often we view the fans and motors that we rely on as very common machines.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We forget that they provide critical air flows for industrial processes, and cooling, heating, humidification, and dehumidification for office buildings, convention centers, theaters, recreational facilities, and hotels.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4" t="58432" r="13628"/>
          <a:stretch/>
        </p:blipFill>
        <p:spPr>
          <a:xfrm>
            <a:off x="4040453" y="1642508"/>
            <a:ext cx="2770095" cy="28507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9" y="2610413"/>
            <a:ext cx="2965824" cy="292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7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UNDERSTANDING FANS AND MOTORS </a:t>
            </a:r>
            <a:r>
              <a:rPr lang="mr-IN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COMMON MODE OF FAILURE</a:t>
            </a:r>
            <a:endParaRPr lang="en-US" sz="42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538"/>
            <a:ext cx="4379259" cy="4635945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ktiv Grotesk" charset="0"/>
                <a:ea typeface="Aktiv Grotesk" charset="0"/>
                <a:cs typeface="Aktiv Grotesk" charset="0"/>
              </a:rPr>
              <a:t>Although they come in many shapes and sizes, </a:t>
            </a:r>
            <a:r>
              <a:rPr lang="en-US" sz="18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fans and motors share a common mode of failure</a:t>
            </a:r>
            <a:r>
              <a:rPr lang="en-US" sz="1800" dirty="0">
                <a:latin typeface="Aktiv Grotesk" charset="0"/>
                <a:ea typeface="Aktiv Grotesk" charset="0"/>
                <a:cs typeface="Aktiv Grotesk" charset="0"/>
              </a:rPr>
              <a:t>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Bearings</a:t>
            </a:r>
            <a:r>
              <a:rPr lang="en-US" sz="1800" dirty="0">
                <a:latin typeface="Aktiv Grotesk" charset="0"/>
                <a:ea typeface="Aktiv Grotesk" charset="0"/>
                <a:cs typeface="Aktiv Grotesk" charset="0"/>
              </a:rPr>
              <a:t> are often overlooked and overworked, suffering from lack of lubrication, too much heat, or poor applications. When this happens, the bearings wear and deteriorate, generating vibrations.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ktiv Grotesk" charset="0"/>
                <a:ea typeface="Aktiv Grotesk" charset="0"/>
                <a:cs typeface="Aktiv Grotesk" charset="0"/>
              </a:rPr>
              <a:t>Measuring the vibration and analyzing the faults will prevent catastrophic failures, as shown in the photos: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5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65" y="3087103"/>
            <a:ext cx="3400052" cy="2472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46" y="1563575"/>
            <a:ext cx="3043287" cy="279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95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UNDERSTANDING FANS AND MOTORS </a:t>
            </a:r>
            <a:r>
              <a:rPr lang="mr-IN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PREVENTING FAILURE</a:t>
            </a:r>
            <a:endParaRPr lang="en-US" sz="42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6783"/>
            <a:ext cx="11353800" cy="4635945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A good routine vibration program using a portable data collector, or permanent online vibration monitoring, will become the foundation of any predictive maintenance initiative.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Measuring, trending, alarming, and analyzing fan and motor vibration will provide earlier warning of developing problems 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and allow replacement parts to be ordered.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Bearings can be replaced during scheduled down times prior to non-repairable damage occurring.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6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106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SENSOR PLACEMENT FOR FANS AND MOTORS</a:t>
            </a:r>
            <a:endParaRPr lang="en-US" sz="42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1" y="1721596"/>
            <a:ext cx="5320553" cy="4635945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Accelerometers are typically placed at key locations on the motor and fan bearings.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Since the bearings are the load carrying part of the mechanical drive train, </a:t>
            </a:r>
            <a:r>
              <a:rPr lang="en-US" sz="20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accelerometers should be placed on the input and output bearing housing</a:t>
            </a: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 to measure the vibration levels.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ktiv Grotesk" charset="0"/>
                <a:ea typeface="Aktiv Grotesk" charset="0"/>
                <a:cs typeface="Aktiv Grotesk" charset="0"/>
              </a:rPr>
              <a:t>In this photo, you can see permanent accelerometers placed on motor and fan bearings: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7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1469411"/>
            <a:ext cx="56007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9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SENSOR PLACEMENT FOR FANS AND MOTORS</a:t>
            </a:r>
            <a:endParaRPr lang="en-US" sz="42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1" y="1721596"/>
            <a:ext cx="10499109" cy="4635945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Vibration sensors should be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placed in radial (horizontal and vertical) and axial locations on the motor and fan bearings</a:t>
            </a: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. This will provide the best detection of all vibration components, including: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 Bearing vibration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 Unbalance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 Misalignment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 Electrical faults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 Blade pass (aerodynamic disturbances)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 Belt frequencies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8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  <p:pic>
        <p:nvPicPr>
          <p:cNvPr id="7" name="Picture 6" descr="A picture containing text, light, projector, gear&#10;&#10;Description automatically generated">
            <a:extLst>
              <a:ext uri="{FF2B5EF4-FFF2-40B4-BE49-F238E27FC236}">
                <a16:creationId xmlns:a16="http://schemas.microsoft.com/office/drawing/2014/main" id="{2F11C6C2-9068-6B41-06CB-03C0628C0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615" y="3124592"/>
            <a:ext cx="3832801" cy="1916401"/>
          </a:xfrm>
          <a:prstGeom prst="rect">
            <a:avLst/>
          </a:prstGeom>
        </p:spPr>
      </p:pic>
      <p:pic>
        <p:nvPicPr>
          <p:cNvPr id="12" name="Picture 11" descr="A picture containing toiletry, lighter, bottle&#10;&#10;Description automatically generated">
            <a:extLst>
              <a:ext uri="{FF2B5EF4-FFF2-40B4-BE49-F238E27FC236}">
                <a16:creationId xmlns:a16="http://schemas.microsoft.com/office/drawing/2014/main" id="{A96EEACB-AD58-7E70-4613-1AC383211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2260" y="2711181"/>
            <a:ext cx="5486449" cy="27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0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975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rgbClr val="D50002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PORTABLE MOUNTING METHODS</a:t>
            </a:r>
            <a:endParaRPr lang="en-US" sz="42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74781-5F04-4090-8E14-25864B91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546" y="2042428"/>
            <a:ext cx="10499109" cy="484300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There are three common mounting methods used with portable vibration measurements: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Curved surface magnet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Quick disconnect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q"/>
            </a:pPr>
            <a:r>
              <a:rPr lang="en-US" sz="2200" dirty="0">
                <a:latin typeface="Aktiv Grotesk" charset="0"/>
                <a:ea typeface="Aktiv Grotesk" charset="0"/>
                <a:cs typeface="Aktiv Grotesk" charset="0"/>
              </a:rPr>
              <a:t>  </a:t>
            </a:r>
            <a:r>
              <a:rPr lang="en-US" sz="2200" b="1" dirty="0">
                <a:solidFill>
                  <a:srgbClr val="C00000"/>
                </a:solidFill>
                <a:latin typeface="Aktiv Grotesk" charset="0"/>
                <a:ea typeface="Aktiv Grotesk" charset="0"/>
                <a:cs typeface="Aktiv Grotesk" charset="0"/>
              </a:rPr>
              <a:t>Flat surface magnet and target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ktiv Grotesk" charset="0"/>
              <a:ea typeface="Aktiv Grotesk" charset="0"/>
              <a:cs typeface="Aktiv Grotes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2ADDC2-DB47-42E8-9B5B-53F7EC94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r="1738" b="89973"/>
          <a:stretch/>
        </p:blipFill>
        <p:spPr>
          <a:xfrm>
            <a:off x="0" y="5907023"/>
            <a:ext cx="12192000" cy="978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498E0-4229-4EF0-80F8-44775D0D2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8" b="31308"/>
          <a:stretch/>
        </p:blipFill>
        <p:spPr>
          <a:xfrm>
            <a:off x="8756032" y="5022901"/>
            <a:ext cx="3435968" cy="19366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A894B1-C5ED-4A1B-B84C-8BB4B30138BA}"/>
              </a:ext>
            </a:extLst>
          </p:cNvPr>
          <p:cNvSpPr txBox="1">
            <a:spLocks/>
          </p:cNvSpPr>
          <p:nvPr/>
        </p:nvSpPr>
        <p:spPr>
          <a:xfrm>
            <a:off x="171711" y="5733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9  |  LEVEL 3, LESSON 6 </a:t>
            </a:r>
            <a:r>
              <a:rPr lang="mr-IN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–</a:t>
            </a:r>
            <a:r>
              <a:rPr lang="en-US" sz="1100" b="1" dirty="0">
                <a:solidFill>
                  <a:schemeClr val="bg1"/>
                </a:solidFill>
                <a:latin typeface="Abril Display Regular " charset="0"/>
                <a:ea typeface="Abril Display Regular " charset="0"/>
                <a:cs typeface="Abril Display Regular " charset="0"/>
              </a:rPr>
              <a:t> MEASURING FAN AND MOTOR VIBRATION</a:t>
            </a:r>
            <a:endParaRPr lang="en-US" sz="1100" b="1" dirty="0">
              <a:solidFill>
                <a:schemeClr val="bg1"/>
              </a:solidFill>
              <a:latin typeface="Abril Text" charset="0"/>
              <a:ea typeface="Abril Text" charset="0"/>
              <a:cs typeface="Abril T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54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3219</TotalTime>
  <Words>1873</Words>
  <Application>Microsoft Macintosh PowerPoint</Application>
  <PresentationFormat>Widescreen</PresentationFormat>
  <Paragraphs>194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Abril Display Regular </vt:lpstr>
      <vt:lpstr>Abril Text</vt:lpstr>
      <vt:lpstr>Aktiv Grotesk</vt:lpstr>
      <vt:lpstr>Arial</vt:lpstr>
      <vt:lpstr>Calibri</vt:lpstr>
      <vt:lpstr>Calibri Light</vt:lpstr>
      <vt:lpstr>Wingdings</vt:lpstr>
      <vt:lpstr>Office Theme</vt:lpstr>
      <vt:lpstr>LEVEL 3 – LESSON 6 MEASURING FAN AND MOTOR VIBRATIONS </vt:lpstr>
      <vt:lpstr>INTRODUCTION</vt:lpstr>
      <vt:lpstr>OBJECTIVES</vt:lpstr>
      <vt:lpstr>UNDERSTANDING FANS AND MOTORS</vt:lpstr>
      <vt:lpstr>UNDERSTANDING FANS AND MOTORS – COMMON MODE OF FAILURE</vt:lpstr>
      <vt:lpstr>UNDERSTANDING FANS AND MOTORS – PREVENTING FAILURE</vt:lpstr>
      <vt:lpstr>SENSOR PLACEMENT FOR FANS AND MOTORS</vt:lpstr>
      <vt:lpstr>SENSOR PLACEMENT FOR FANS AND MOTORS</vt:lpstr>
      <vt:lpstr>PORTABLE MOUNTING METHODS</vt:lpstr>
      <vt:lpstr>PORTABLE MOUNTING METHODS –  CURVED SURFACE MAGNET</vt:lpstr>
      <vt:lpstr>PORTABLE MOUNTING METHODS –  QUICK DISCONNECTS</vt:lpstr>
      <vt:lpstr>PORTABLE MOUNTING METHODS –  FLAT SURFACE MAGNET AND TARGET</vt:lpstr>
      <vt:lpstr>PERMANENT MOUNTING METHODS</vt:lpstr>
      <vt:lpstr>PERMANENT MOUNTING METHODS – ADHESIVE SURFACE MOUNTING</vt:lpstr>
      <vt:lpstr>PERMANENT MOUNTING METHODS – STUD MOUNTING</vt:lpstr>
      <vt:lpstr>PERMANENT MOUNTING METHODS – SPOT FACING</vt:lpstr>
      <vt:lpstr>PERMANENT MOUNTING METHODS – FREQUENCY RESPONSE</vt:lpstr>
      <vt:lpstr>PORTABLE CABLES AND CONNECTORS</vt:lpstr>
      <vt:lpstr>PORTABLE CABLES AND CONNECTORS</vt:lpstr>
      <vt:lpstr>PERMANENT CABLES AND CONNECTORS</vt:lpstr>
      <vt:lpstr>PERMANENT CABLES AND CONNECTORS</vt:lpstr>
      <vt:lpstr>CABLE TERMINATION</vt:lpstr>
      <vt:lpstr>CABLE TERMINATION – PORTABLE DATA COLLECTION</vt:lpstr>
      <vt:lpstr>CABLE TERMINATION – PERMANENT DATA COLLECTION</vt:lpstr>
      <vt:lpstr>PLAIN BEARINGS</vt:lpstr>
      <vt:lpstr>CONCLUSION</vt:lpstr>
      <vt:lpstr>SUMMARY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npuzzella@bristolharbour.com</dc:creator>
  <cp:lastModifiedBy>Morgan, Nicole</cp:lastModifiedBy>
  <cp:revision>222</cp:revision>
  <cp:lastPrinted>2020-07-20T15:10:16Z</cp:lastPrinted>
  <dcterms:created xsi:type="dcterms:W3CDTF">2020-07-17T17:06:45Z</dcterms:created>
  <dcterms:modified xsi:type="dcterms:W3CDTF">2022-04-15T20:04:12Z</dcterms:modified>
</cp:coreProperties>
</file>